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57" r:id="rId4"/>
    <p:sldId id="267" r:id="rId5"/>
    <p:sldId id="268" r:id="rId6"/>
    <p:sldId id="274" r:id="rId7"/>
    <p:sldId id="258" r:id="rId8"/>
    <p:sldId id="259" r:id="rId9"/>
    <p:sldId id="261" r:id="rId10"/>
    <p:sldId id="262" r:id="rId11"/>
    <p:sldId id="265" r:id="rId12"/>
    <p:sldId id="266" r:id="rId13"/>
    <p:sldId id="269" r:id="rId14"/>
    <p:sldId id="270" r:id="rId15"/>
    <p:sldId id="272" r:id="rId16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FF9900"/>
    <a:srgbClr val="000099"/>
    <a:srgbClr val="003399"/>
    <a:srgbClr val="422C16"/>
    <a:srgbClr val="0C788E"/>
    <a:srgbClr val="025198"/>
    <a:srgbClr val="1C1C1C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575" autoAdjust="0"/>
    <p:restoredTop sz="94652" autoAdjust="0"/>
  </p:normalViewPr>
  <p:slideViewPr>
    <p:cSldViewPr>
      <p:cViewPr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C307C9-8F67-4381-9E73-D18B667DFC84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58809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053AE5-9E0A-4D31-AA13-4F885ED080F3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03563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447663-2535-4A63-8AE1-266321CE336B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24632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6597650"/>
            <a:ext cx="9144000" cy="2159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6F3F340-D0B5-47E0-BE6D-007B8C78D5EB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06486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BF3D2E-DB8D-4389-B188-FF813CC497B7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82155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828944-D171-4A9D-88A3-C0B542AC6289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74191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2043A9-D0B0-467D-9C31-13A27DA5F193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17792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26DC81-6036-4AB9-A3DE-760542885550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31518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8E3EBA-4AE6-47FD-96D7-FE619257E370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20610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B80F8C-173A-4C0F-90F6-35D49D31DF72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63056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A9E588-3597-4C96-BE49-51B269E793E6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80430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6EEC0794-9A24-4388-8786-DA23DA100268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wmf"/><Relationship Id="rId5" Type="http://schemas.openxmlformats.org/officeDocument/2006/relationships/image" Target="../media/image9.png"/><Relationship Id="rId4" Type="http://schemas.openxmlformats.org/officeDocument/2006/relationships/image" Target="../media/image8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15.png"/><Relationship Id="rId4" Type="http://schemas.openxmlformats.org/officeDocument/2006/relationships/image" Target="../media/image12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image" Target="../media/image7.png"/><Relationship Id="rId7" Type="http://schemas.openxmlformats.org/officeDocument/2006/relationships/image" Target="../media/image11.w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10" Type="http://schemas.openxmlformats.org/officeDocument/2006/relationships/image" Target="../media/image14.wmf"/><Relationship Id="rId4" Type="http://schemas.openxmlformats.org/officeDocument/2006/relationships/image" Target="../media/image8.wmf"/><Relationship Id="rId9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6.png"/><Relationship Id="rId7" Type="http://schemas.openxmlformats.org/officeDocument/2006/relationships/image" Target="../media/image14.w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9.png"/><Relationship Id="rId9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wmf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24"/>
          <a:stretch>
            <a:fillRect/>
          </a:stretch>
        </p:blipFill>
        <p:spPr bwMode="auto">
          <a:xfrm>
            <a:off x="0" y="0"/>
            <a:ext cx="9144000" cy="688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 rot="590932">
            <a:off x="4479540" y="3570812"/>
            <a:ext cx="3034805" cy="206210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l-GR" sz="3200" b="1" u="sng" dirty="0">
                <a:ln>
                  <a:solidFill>
                    <a:sysClr val="windowText" lastClr="000000"/>
                  </a:solidFill>
                </a:ln>
                <a:latin typeface="Batang" pitchFamily="18" charset="-127"/>
                <a:ea typeface="Batang" pitchFamily="18" charset="-127"/>
              </a:rPr>
              <a:t>Σημειωματάριο</a:t>
            </a:r>
          </a:p>
          <a:p>
            <a:pPr algn="ctr">
              <a:defRPr/>
            </a:pPr>
            <a:endParaRPr lang="el-GR" sz="1200" b="1" dirty="0">
              <a:ln>
                <a:solidFill>
                  <a:sysClr val="windowText" lastClr="000000"/>
                </a:solidFill>
              </a:ln>
              <a:latin typeface="Batang" pitchFamily="18" charset="-127"/>
              <a:ea typeface="Batang" pitchFamily="18" charset="-127"/>
            </a:endParaRPr>
          </a:p>
          <a:p>
            <a:pPr algn="ctr">
              <a:defRPr/>
            </a:pPr>
            <a:r>
              <a:rPr lang="el-GR" sz="2800" b="1" dirty="0">
                <a:ln>
                  <a:solidFill>
                    <a:sysClr val="windowText" lastClr="000000"/>
                  </a:solidFill>
                </a:ln>
                <a:latin typeface="Batang" pitchFamily="18" charset="-127"/>
                <a:ea typeface="Batang" pitchFamily="18" charset="-127"/>
              </a:rPr>
              <a:t>Ιστότοπος </a:t>
            </a:r>
          </a:p>
          <a:p>
            <a:pPr algn="ctr">
              <a:defRPr/>
            </a:pPr>
            <a:r>
              <a:rPr lang="el-GR" sz="2800" b="1" dirty="0">
                <a:ln>
                  <a:solidFill>
                    <a:sysClr val="windowText" lastClr="000000"/>
                  </a:solidFill>
                </a:ln>
                <a:latin typeface="Batang" pitchFamily="18" charset="-127"/>
                <a:ea typeface="Batang" pitchFamily="18" charset="-127"/>
              </a:rPr>
              <a:t>κοινότητας</a:t>
            </a:r>
          </a:p>
          <a:p>
            <a:pPr algn="ctr">
              <a:defRPr/>
            </a:pPr>
            <a:r>
              <a:rPr lang="el-GR" sz="2800" b="1" dirty="0" err="1">
                <a:ln>
                  <a:solidFill>
                    <a:sysClr val="windowText" lastClr="000000"/>
                  </a:solidFill>
                </a:ln>
                <a:latin typeface="Batang" pitchFamily="18" charset="-127"/>
                <a:ea typeface="Batang" pitchFamily="18" charset="-127"/>
              </a:rPr>
              <a:t>Παλιογέφυρου</a:t>
            </a:r>
            <a:endParaRPr lang="el-GR" sz="2800" b="1" dirty="0">
              <a:ln>
                <a:solidFill>
                  <a:sysClr val="windowText" lastClr="000000"/>
                </a:solidFill>
              </a:ln>
              <a:latin typeface="Batang" pitchFamily="18" charset="-127"/>
              <a:ea typeface="Batang" pitchFamily="18" charset="-127"/>
            </a:endParaRPr>
          </a:p>
        </p:txBody>
      </p:sp>
      <p:pic>
        <p:nvPicPr>
          <p:cNvPr id="3076" name="Picture 11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628775"/>
            <a:ext cx="4467225" cy="446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ounded Rectangle 8"/>
          <p:cNvSpPr/>
          <p:nvPr/>
        </p:nvSpPr>
        <p:spPr>
          <a:xfrm>
            <a:off x="250825" y="4941888"/>
            <a:ext cx="2808288" cy="1295400"/>
          </a:xfrm>
          <a:prstGeom prst="roundRect">
            <a:avLst/>
          </a:prstGeom>
          <a:ln>
            <a:solidFill>
              <a:srgbClr val="003399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el-GR" b="1" dirty="0"/>
              <a:t>Ομάδα:</a:t>
            </a:r>
            <a:r>
              <a:rPr lang="el-GR" dirty="0"/>
              <a:t>___</a:t>
            </a:r>
          </a:p>
          <a:p>
            <a:pPr>
              <a:defRPr/>
            </a:pPr>
            <a:r>
              <a:rPr lang="el-GR" b="1" dirty="0"/>
              <a:t>Όνομα:</a:t>
            </a:r>
            <a:r>
              <a:rPr lang="el-GR" dirty="0"/>
              <a:t>_____________</a:t>
            </a:r>
          </a:p>
          <a:p>
            <a:pPr>
              <a:defRPr/>
            </a:pPr>
            <a:r>
              <a:rPr lang="el-GR" dirty="0"/>
              <a:t>             _____________</a:t>
            </a:r>
          </a:p>
        </p:txBody>
      </p:sp>
      <p:sp>
        <p:nvSpPr>
          <p:cNvPr id="3078" name="TextBox 10"/>
          <p:cNvSpPr txBox="1">
            <a:spLocks noChangeArrowheads="1"/>
          </p:cNvSpPr>
          <p:nvPr/>
        </p:nvSpPr>
        <p:spPr bwMode="auto">
          <a:xfrm>
            <a:off x="323850" y="5661025"/>
            <a:ext cx="10445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l-GR" sz="1400" b="1"/>
              <a:t>(μαθητή)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04092"/>
            <a:ext cx="3456384" cy="8383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l-GR" sz="4800" b="1" dirty="0" smtClean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Αποστολή</a:t>
            </a:r>
            <a:br>
              <a:rPr lang="el-GR" sz="4800" b="1" dirty="0" smtClean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</a:br>
            <a:r>
              <a:rPr lang="el-GR" sz="3200" b="1" dirty="0" smtClean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(Επιστολή προς Επιστήμονες</a:t>
            </a:r>
            <a:br>
              <a:rPr lang="el-GR" sz="3200" b="1" dirty="0" smtClean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</a:br>
            <a:r>
              <a:rPr lang="el-GR" sz="3200" b="1" dirty="0" smtClean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Οδηγίες Αποστολής)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Σήματα:</a:t>
            </a:r>
          </a:p>
        </p:txBody>
      </p:sp>
      <p:pic>
        <p:nvPicPr>
          <p:cNvPr id="11268" name="Picture 7" descr="http://www.clipartsfree.net/vector/small/paper-icon-34454_Clipart_Fre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455" t="6383" r="17252" b="9840"/>
          <a:stretch>
            <a:fillRect/>
          </a:stretch>
        </p:blipFill>
        <p:spPr bwMode="auto">
          <a:xfrm>
            <a:off x="971550" y="2492375"/>
            <a:ext cx="7058025" cy="3841750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269" name="TextBox 4"/>
          <p:cNvSpPr txBox="1">
            <a:spLocks noChangeArrowheads="1"/>
          </p:cNvSpPr>
          <p:nvPr/>
        </p:nvSpPr>
        <p:spPr bwMode="auto">
          <a:xfrm>
            <a:off x="1763713" y="2771775"/>
            <a:ext cx="57610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l-GR" b="1" dirty="0"/>
              <a:t>Μπορείτε να γράψετε εδώ σημειώσεις που θέλετε.</a:t>
            </a:r>
          </a:p>
        </p:txBody>
      </p:sp>
      <p:pic>
        <p:nvPicPr>
          <p:cNvPr id="6" name="Picture 8" descr="C:\Users\Maria Michaelidou\AppData\Local\Microsoft\Windows\Temporary Internet Files\Content.IE5\KO9J2AMP\MC90043799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700808"/>
            <a:ext cx="720080" cy="686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C:\Users\Maria Michaelidou\AppData\Local\Microsoft\Windows\Temporary Internet Files\Content.IE5\E6HSQFEB\MC900433868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1609165"/>
            <a:ext cx="883731" cy="8837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sz="4800" b="1" dirty="0" smtClean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Διαδικασία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Σήματα:</a:t>
            </a:r>
          </a:p>
        </p:txBody>
      </p:sp>
      <p:pic>
        <p:nvPicPr>
          <p:cNvPr id="12292" name="Picture 7" descr="http://www.clipartsfree.net/vector/small/paper-icon-34454_Clipart_Fre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455" t="6383" r="17252" b="9840"/>
          <a:stretch>
            <a:fillRect/>
          </a:stretch>
        </p:blipFill>
        <p:spPr bwMode="auto">
          <a:xfrm>
            <a:off x="971550" y="2492375"/>
            <a:ext cx="7058025" cy="3841750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293" name="TextBox 4"/>
          <p:cNvSpPr txBox="1">
            <a:spLocks noChangeArrowheads="1"/>
          </p:cNvSpPr>
          <p:nvPr/>
        </p:nvSpPr>
        <p:spPr bwMode="auto">
          <a:xfrm>
            <a:off x="1763713" y="2771775"/>
            <a:ext cx="57610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l-GR" b="1" dirty="0"/>
              <a:t>Μπορείτε να γράψετε εδώ σημειώσεις που θέλετε.</a:t>
            </a:r>
          </a:p>
        </p:txBody>
      </p:sp>
      <p:pic>
        <p:nvPicPr>
          <p:cNvPr id="8" name="Picture 8" descr="C:\Users\Maria Michaelidou\AppData\Local\Microsoft\Windows\Temporary Internet Files\Content.IE5\KO9J2AMP\MC90043799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700808"/>
            <a:ext cx="720080" cy="686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l-GR" sz="4800" b="1" dirty="0" smtClean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Α’ Φάση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Σήματα:</a:t>
            </a:r>
          </a:p>
        </p:txBody>
      </p:sp>
      <p:pic>
        <p:nvPicPr>
          <p:cNvPr id="13316" name="Picture 7" descr="http://www.clipartsfree.net/vector/small/paper-icon-34454_Clipart_Fre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455" t="6383" r="17252" b="9840"/>
          <a:stretch>
            <a:fillRect/>
          </a:stretch>
        </p:blipFill>
        <p:spPr bwMode="auto">
          <a:xfrm>
            <a:off x="971550" y="2492375"/>
            <a:ext cx="7058025" cy="3841750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317" name="TextBox 4"/>
          <p:cNvSpPr txBox="1">
            <a:spLocks noChangeArrowheads="1"/>
          </p:cNvSpPr>
          <p:nvPr/>
        </p:nvSpPr>
        <p:spPr bwMode="auto">
          <a:xfrm>
            <a:off x="1763713" y="2771775"/>
            <a:ext cx="57610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l-GR" b="1" dirty="0"/>
              <a:t>Μπορείτε να γράψετε εδώ σημειώσεις που θέλετε.</a:t>
            </a:r>
          </a:p>
        </p:txBody>
      </p:sp>
      <p:pic>
        <p:nvPicPr>
          <p:cNvPr id="6" name="Picture 9" descr="C:\Users\Maria Michaelidou\AppData\Local\Microsoft\Windows\Temporary Internet Files\Content.IE5\TSAL5U6N\MC900433934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39952" y="1412776"/>
            <a:ext cx="1045394" cy="10441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8" descr="C:\Users\Maria Michaelidou\AppData\Local\Microsoft\Windows\Temporary Internet Files\Content.IE5\KO9J2AMP\MC900437990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5073" y="1628800"/>
            <a:ext cx="734097" cy="699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9" descr="C:\Users\Maria Michaelidou\AppData\Local\Microsoft\Windows\Temporary Internet Files\Content.IE5\E6HSQFEB\MC900433868[1]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1556792"/>
            <a:ext cx="851564" cy="851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2" descr="C:\Users\Maria Michaelidou\AppData\Local\Microsoft\Windows\Temporary Internet Files\Content.IE5\X7FDPIUF\MC900442020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6192" y="1642922"/>
            <a:ext cx="1130024" cy="699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197768"/>
            <a:ext cx="8713788" cy="1143000"/>
          </a:xfrm>
        </p:spPr>
        <p:txBody>
          <a:bodyPr/>
          <a:lstStyle/>
          <a:p>
            <a:pPr eaLnBrk="1" hangingPunct="1">
              <a:defRPr/>
            </a:pPr>
            <a:r>
              <a:rPr lang="el-GR" b="1" dirty="0" smtClean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Β’ Φάση</a:t>
            </a:r>
            <a:r>
              <a:rPr lang="el-GR" sz="4800" b="1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/>
            </a:r>
            <a:br>
              <a:rPr lang="el-GR" sz="4800" b="1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</a:br>
            <a:r>
              <a:rPr lang="el-GR" sz="3600" b="1" dirty="0" smtClean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Ομάδα Επιστημόνων__</a:t>
            </a:r>
            <a:r>
              <a:rPr lang="el-GR" sz="2000" b="1" dirty="0" smtClean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/>
            </a:r>
            <a:br>
              <a:rPr lang="el-GR" sz="2000" b="1" dirty="0" smtClean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</a:br>
            <a:r>
              <a:rPr lang="el-GR" sz="2000" b="1" dirty="0" smtClean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(ανάλογα με ποια ομάδα αναλάβατε)</a:t>
            </a:r>
            <a:endParaRPr lang="el-GR" sz="4800" b="1" dirty="0" smtClean="0">
              <a:ln>
                <a:solidFill>
                  <a:srgbClr val="FFFF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Σήματα:</a:t>
            </a:r>
          </a:p>
        </p:txBody>
      </p:sp>
      <p:pic>
        <p:nvPicPr>
          <p:cNvPr id="14340" name="Picture 7" descr="http://www.clipartsfree.net/vector/small/paper-icon-34454_Clipart_Fre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455" t="6383" r="17252" b="9840"/>
          <a:stretch>
            <a:fillRect/>
          </a:stretch>
        </p:blipFill>
        <p:spPr bwMode="auto">
          <a:xfrm>
            <a:off x="971550" y="2492375"/>
            <a:ext cx="7058025" cy="3841750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341" name="TextBox 4"/>
          <p:cNvSpPr txBox="1">
            <a:spLocks noChangeArrowheads="1"/>
          </p:cNvSpPr>
          <p:nvPr/>
        </p:nvSpPr>
        <p:spPr bwMode="auto">
          <a:xfrm>
            <a:off x="1763713" y="2771775"/>
            <a:ext cx="57610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l-GR" b="1" dirty="0"/>
              <a:t>Μπορείτε να γράψετε εδώ σημειώσεις που θέλετε.</a:t>
            </a:r>
          </a:p>
        </p:txBody>
      </p:sp>
      <p:pic>
        <p:nvPicPr>
          <p:cNvPr id="6" name="Picture 9" descr="C:\Users\Maria Michaelidou\AppData\Local\Microsoft\Windows\Temporary Internet Files\Content.IE5\TSAL5U6N\MC900433934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02671" y="1664540"/>
            <a:ext cx="829370" cy="8283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8" descr="C:\Users\Maria Michaelidou\AppData\Local\Microsoft\Windows\Temporary Internet Files\Content.IE5\KO9J2AMP\MC900437990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7792" y="1772816"/>
            <a:ext cx="643650" cy="6132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9" descr="C:\Users\Maria Michaelidou\AppData\Local\Microsoft\Windows\Temporary Internet Files\Content.IE5\E6HSQFEB\MC900433868[1]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0582" y="1700808"/>
            <a:ext cx="746643" cy="746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l-GR" sz="4800" b="1" dirty="0" smtClean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Αποτέλεσμα Έρευνας</a:t>
            </a:r>
            <a:br>
              <a:rPr lang="el-GR" sz="4800" b="1" dirty="0" smtClean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</a:br>
            <a:r>
              <a:rPr lang="el-GR" sz="3200" b="1" dirty="0" smtClean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(&amp; Επικοινωνία)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Σήματα:</a:t>
            </a:r>
          </a:p>
        </p:txBody>
      </p:sp>
      <p:pic>
        <p:nvPicPr>
          <p:cNvPr id="15364" name="Picture 7" descr="http://www.clipartsfree.net/vector/small/paper-icon-34454_Clipart_Fre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455" t="6383" r="17252" b="9840"/>
          <a:stretch>
            <a:fillRect/>
          </a:stretch>
        </p:blipFill>
        <p:spPr bwMode="auto">
          <a:xfrm>
            <a:off x="971550" y="2492375"/>
            <a:ext cx="7058025" cy="3841750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365" name="TextBox 4"/>
          <p:cNvSpPr txBox="1">
            <a:spLocks noChangeArrowheads="1"/>
          </p:cNvSpPr>
          <p:nvPr/>
        </p:nvSpPr>
        <p:spPr bwMode="auto">
          <a:xfrm>
            <a:off x="1763713" y="2771775"/>
            <a:ext cx="57610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l-GR" b="1" dirty="0"/>
              <a:t>Μπορείτε να γράψετε εδώ σημειώσεις που θέλετε.</a:t>
            </a:r>
          </a:p>
        </p:txBody>
      </p:sp>
      <p:pic>
        <p:nvPicPr>
          <p:cNvPr id="6" name="Picture 12" descr="C:\Users\Maria Michaelidou\AppData\Local\Microsoft\Windows\Temporary Internet Files\Content.IE5\X7FDPIUF\MC90044202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4639" y="1628800"/>
            <a:ext cx="1163360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3" descr="C:\Users\Maria Michaelidou\AppData\Local\Microsoft\Windows\Temporary Internet Files\Content.IE5\11DD7C24\MC900297141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1556792"/>
            <a:ext cx="1271429" cy="852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2308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5357" y="1603564"/>
            <a:ext cx="888811" cy="8888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sz="4800" b="1" dirty="0" smtClean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Αξιολόγηση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Σήματα:</a:t>
            </a:r>
          </a:p>
        </p:txBody>
      </p:sp>
      <p:pic>
        <p:nvPicPr>
          <p:cNvPr id="16388" name="Picture 7" descr="http://www.clipartsfree.net/vector/small/paper-icon-34454_Clipart_Fre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455" t="6383" r="17252" b="9840"/>
          <a:stretch>
            <a:fillRect/>
          </a:stretch>
        </p:blipFill>
        <p:spPr bwMode="auto">
          <a:xfrm>
            <a:off x="971550" y="2492375"/>
            <a:ext cx="7058025" cy="3841750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389" name="TextBox 4"/>
          <p:cNvSpPr txBox="1">
            <a:spLocks noChangeArrowheads="1"/>
          </p:cNvSpPr>
          <p:nvPr/>
        </p:nvSpPr>
        <p:spPr bwMode="auto">
          <a:xfrm>
            <a:off x="1763713" y="2771775"/>
            <a:ext cx="57610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l-GR" b="1" dirty="0"/>
              <a:t>Μπορείτε να γράψετε εδώ σημειώσεις που θέλετε.</a:t>
            </a:r>
          </a:p>
        </p:txBody>
      </p:sp>
      <p:pic>
        <p:nvPicPr>
          <p:cNvPr id="6" name="Picture 15" descr="C:\Users\Maria Michaelidou\AppData\Local\Microsoft\Windows\Temporary Internet Files\Content.IE5\6PYDP9OO\MC900442098[1].wmf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8067"/>
          <a:stretch/>
        </p:blipFill>
        <p:spPr bwMode="auto">
          <a:xfrm>
            <a:off x="2555776" y="1772816"/>
            <a:ext cx="505450" cy="603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Γενικές Πληροφορίες</a:t>
            </a:r>
            <a:endParaRPr lang="el-GR" b="1" dirty="0">
              <a:ln>
                <a:solidFill>
                  <a:srgbClr val="FFFF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855365"/>
            <a:ext cx="8856984" cy="4525963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l-GR" sz="2400" b="1" dirty="0">
                <a:ln>
                  <a:solidFill>
                    <a:srgbClr val="000099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Προκειμένου να ανακαλύψετε τι συμβαίνει στο χωριό </a:t>
            </a:r>
            <a:r>
              <a:rPr lang="el-GR" sz="2400" b="1" dirty="0" smtClean="0">
                <a:ln>
                  <a:solidFill>
                    <a:srgbClr val="000099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Παλιογέφυρο και να βρείτε λύση στο πρόβλημα που αντιμετωπίζει, </a:t>
            </a:r>
            <a:r>
              <a:rPr lang="el-GR" sz="2400" b="1" dirty="0">
                <a:ln>
                  <a:solidFill>
                    <a:srgbClr val="000099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θα χρειαστείτε το παρόν </a:t>
            </a:r>
            <a:r>
              <a:rPr lang="el-GR" sz="2400" b="1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σημειωματάριο</a:t>
            </a:r>
            <a:r>
              <a:rPr lang="el-GR" sz="2400" b="1" dirty="0" smtClean="0">
                <a:ln>
                  <a:solidFill>
                    <a:srgbClr val="000099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.</a:t>
            </a:r>
            <a:r>
              <a:rPr lang="el-GR" sz="24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 </a:t>
            </a:r>
            <a:r>
              <a:rPr lang="el-GR" sz="2400" b="1" dirty="0" smtClean="0">
                <a:ln>
                  <a:solidFill>
                    <a:srgbClr val="000099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Σ’ αυτό, θα </a:t>
            </a:r>
            <a:r>
              <a:rPr lang="el-GR" sz="2400" b="1" dirty="0">
                <a:ln>
                  <a:solidFill>
                    <a:srgbClr val="000099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καταγράφετε τα στοιχεία που </a:t>
            </a:r>
            <a:r>
              <a:rPr lang="el-GR" sz="2400" b="1" dirty="0" smtClean="0">
                <a:ln>
                  <a:solidFill>
                    <a:srgbClr val="000099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εντοπίζετε και </a:t>
            </a:r>
            <a:r>
              <a:rPr lang="el-GR" sz="2400" b="1" dirty="0">
                <a:ln>
                  <a:solidFill>
                    <a:srgbClr val="000099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που θεωρείτε ότι θα σας είναι </a:t>
            </a:r>
            <a:r>
              <a:rPr lang="el-GR" sz="2400" b="1" dirty="0" smtClean="0">
                <a:ln>
                  <a:solidFill>
                    <a:srgbClr val="000099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χρήσιμα, από </a:t>
            </a:r>
            <a:r>
              <a:rPr lang="el-GR" sz="2400" b="1" dirty="0">
                <a:ln>
                  <a:solidFill>
                    <a:srgbClr val="000099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τις σελίδες του ιστότοπου. </a:t>
            </a:r>
          </a:p>
          <a:p>
            <a:pPr>
              <a:buFont typeface="Wingdings" pitchFamily="2" charset="2"/>
              <a:buChar char="ü"/>
            </a:pPr>
            <a:r>
              <a:rPr lang="el-GR" sz="2400" b="1" dirty="0">
                <a:ln>
                  <a:solidFill>
                    <a:srgbClr val="000099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Στο σημειωματάριο αυτό επεξηγούνται τα </a:t>
            </a:r>
            <a:r>
              <a:rPr lang="el-GR" sz="2400" b="1" dirty="0">
                <a:ln>
                  <a:solidFill>
                    <a:srgbClr val="00B050"/>
                  </a:solidFill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σήματα</a:t>
            </a:r>
            <a:r>
              <a:rPr lang="el-GR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 </a:t>
            </a:r>
            <a:r>
              <a:rPr lang="el-GR" sz="2400" b="1" dirty="0">
                <a:ln>
                  <a:solidFill>
                    <a:srgbClr val="000099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που θα σας καθοδηγούν να υλοποιήσετε τις διάφορες </a:t>
            </a:r>
            <a:r>
              <a:rPr lang="el-GR" sz="2400" b="1" dirty="0" smtClean="0">
                <a:ln>
                  <a:solidFill>
                    <a:srgbClr val="000099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δραστηριότητες, ώστε να εκπληρώσετε </a:t>
            </a:r>
            <a:r>
              <a:rPr lang="el-GR" sz="2400" b="1" dirty="0">
                <a:ln>
                  <a:solidFill>
                    <a:srgbClr val="000099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την αποστολή σας. </a:t>
            </a:r>
          </a:p>
          <a:p>
            <a:pPr>
              <a:buFont typeface="Wingdings" pitchFamily="2" charset="2"/>
              <a:buChar char="ü"/>
            </a:pPr>
            <a:r>
              <a:rPr lang="el-GR" sz="2400" b="1" dirty="0">
                <a:ln>
                  <a:solidFill>
                    <a:srgbClr val="000099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Μπορείτε να καταγράφετε πάνω σ’ αυτό είτε </a:t>
            </a:r>
            <a:r>
              <a:rPr lang="el-GR" sz="2400" b="1" dirty="0">
                <a:ln>
                  <a:solidFill>
                    <a:srgbClr val="FF9900"/>
                  </a:solidFill>
                </a:ln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ηλεκτρονικά</a:t>
            </a:r>
            <a:r>
              <a:rPr lang="el-GR" sz="2400" b="1" dirty="0">
                <a:ln>
                  <a:solidFill>
                    <a:srgbClr val="000099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, είτε </a:t>
            </a:r>
            <a:r>
              <a:rPr lang="el-GR" sz="2400" b="1" dirty="0" smtClean="0">
                <a:ln>
                  <a:solidFill>
                    <a:srgbClr val="FF9900"/>
                  </a:solidFill>
                </a:ln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γραπτώς</a:t>
            </a:r>
            <a:r>
              <a:rPr lang="el-GR" sz="2400" b="1" dirty="0">
                <a:ln>
                  <a:solidFill>
                    <a:srgbClr val="000099"/>
                  </a:solidFill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, εκτυπώνοντάς το. </a:t>
            </a:r>
          </a:p>
          <a:p>
            <a:pPr>
              <a:buFont typeface="Wingdings" pitchFamily="2" charset="2"/>
              <a:buChar char="ü"/>
            </a:pPr>
            <a:endParaRPr lang="el-GR" sz="2000" dirty="0">
              <a:ln>
                <a:solidFill>
                  <a:sysClr val="windowText" lastClr="000000"/>
                </a:solidFill>
              </a:ln>
              <a:latin typeface="Batang" pitchFamily="18" charset="-127"/>
              <a:ea typeface="Batang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25996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 bwMode="auto">
          <a:xfrm>
            <a:off x="107504" y="1678261"/>
            <a:ext cx="9083352" cy="4929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3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el-GR" sz="1800" b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Παρατηρώ</a:t>
            </a:r>
            <a:r>
              <a:rPr lang="en-GB" sz="1800" b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l-GR" sz="1800" b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εικόνες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  <a:defRPr/>
            </a:pPr>
            <a:endParaRPr lang="el-GR" sz="1800" b="1" kern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  <a:defRPr/>
            </a:pPr>
            <a:endParaRPr lang="el-GR" sz="1800" b="1" kern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el-GR" sz="1800" b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Διαβάζω τις πληροφορίες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  <a:defRPr/>
            </a:pPr>
            <a:endParaRPr lang="el-GR" sz="1800" b="1" kern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  <a:defRPr/>
            </a:pPr>
            <a:endParaRPr lang="el-GR" sz="1800" b="1" kern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el-GR" sz="1700" b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Καταγράφω πληροφορίες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  <a:defRPr/>
            </a:pPr>
            <a:endParaRPr lang="el-GR" sz="1800" b="1" kern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el-GR" sz="1800" b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Βλέπω βίντεο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  <a:defRPr/>
            </a:pPr>
            <a:endParaRPr lang="en-GB" sz="1800" b="1" kern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  <a:defRPr/>
            </a:pPr>
            <a:endParaRPr lang="el-GR" sz="1800" b="1" kern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el-GR" sz="1600" b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Εργάζομαι/συζητώ ομαδικά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  <a:defRPr/>
            </a:pPr>
            <a:endParaRPr lang="el-GR" sz="1800" b="1" kern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  <a:defRPr/>
            </a:pPr>
            <a:endParaRPr lang="el-GR" sz="1800" b="1" kern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el-GR" sz="1600" b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Παρουσιάζω στην ολομέλεια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  <a:defRPr/>
            </a:pPr>
            <a:endParaRPr lang="el-GR" sz="1800" b="1" kern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  <a:defRPr/>
            </a:pPr>
            <a:endParaRPr lang="el-GR" sz="1800" b="1" kern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el-GR" sz="1800" b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Ανταλλάζω πληροφορίες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  <a:defRPr/>
            </a:pPr>
            <a:endParaRPr lang="el-GR" sz="1800" b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  <a:defRPr/>
            </a:pPr>
            <a:endParaRPr lang="el-GR" sz="1800" b="1" kern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el-GR" sz="1800" b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Αποστέλλω </a:t>
            </a:r>
            <a:r>
              <a:rPr lang="en-GB" sz="1800" b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e-mail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  <a:defRPr/>
            </a:pPr>
            <a:endParaRPr lang="en-GB" sz="1800" b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  <a:defRPr/>
            </a:pPr>
            <a:endParaRPr lang="en-GB" sz="1800" b="1" kern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el-GR" sz="1800" b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Συμπληρώνω ατομικά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894" y="115888"/>
            <a:ext cx="8364538" cy="1143000"/>
          </a:xfrm>
        </p:spPr>
        <p:txBody>
          <a:bodyPr/>
          <a:lstStyle/>
          <a:p>
            <a:pPr eaLnBrk="1" hangingPunct="1">
              <a:defRPr/>
            </a:pPr>
            <a:r>
              <a:rPr lang="el-GR" sz="4000" b="1" dirty="0" smtClean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Υπόμνημα Επεξήγησης Σημάτων</a:t>
            </a:r>
          </a:p>
        </p:txBody>
      </p:sp>
      <p:pic>
        <p:nvPicPr>
          <p:cNvPr id="5" name="Picture 9" descr="C:\Users\Maria Michaelidou\AppData\Local\Microsoft\Windows\Temporary Internet Files\Content.IE5\TSAL5U6N\MC900433934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51388" y="3757325"/>
            <a:ext cx="1025080" cy="102382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6" descr="C:\Users\Maria Michaelidou\AppData\Local\Microsoft\Windows\Temporary Internet Files\Content.IE5\0ON4LQNX\MC900431617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928" y="1988840"/>
            <a:ext cx="1080120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8" name="Picture 8" descr="C:\Users\Maria Michaelidou\AppData\Local\Microsoft\Windows\Temporary Internet Files\Content.IE5\KO9J2AMP\MC900437990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825" y="4035196"/>
            <a:ext cx="901199" cy="858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9" name="Picture 9" descr="C:\Users\Maria Michaelidou\AppData\Local\Microsoft\Windows\Temporary Internet Files\Content.IE5\E6HSQFEB\MC900433868[1]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206" y="5589240"/>
            <a:ext cx="999501" cy="999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0" name="Picture 10" descr="C:\Users\Maria Michaelidou\AppData\Local\Microsoft\Windows\Temporary Internet Files\Content.IE5\1OCUFLR5\MC900434799[1]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388" y="2092461"/>
            <a:ext cx="997792" cy="99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2" name="Picture 12" descr="C:\Users\Maria Michaelidou\AppData\Local\Microsoft\Windows\Temporary Internet Files\Content.IE5\X7FDPIUF\MC900442020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0887" y="5637885"/>
            <a:ext cx="1246081" cy="771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3" name="Picture 13" descr="C:\Users\Maria Michaelidou\AppData\Local\Microsoft\Windows\Temporary Internet Files\Content.IE5\11DD7C24\MC900297141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4427" y="2591357"/>
            <a:ext cx="1434358" cy="9615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4" name="Picture 14" descr="C:\Users\Maria Michaelidou\AppData\Local\Microsoft\Windows\Temporary Internet Files\Content.IE5\0ON4LQNX\MC900431587[1]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3137" y="3841730"/>
            <a:ext cx="1101575" cy="1101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5" name="Picture 15" descr="C:\Users\Maria Michaelidou\AppData\Local\Microsoft\Windows\Temporary Internet Files\Content.IE5\6PYDP9OO\MC900442098[1].wmf"/>
          <p:cNvPicPr>
            <a:picLocks noChangeAspect="1" noChangeArrowheads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8067"/>
          <a:stretch/>
        </p:blipFill>
        <p:spPr bwMode="auto">
          <a:xfrm>
            <a:off x="7030616" y="5507060"/>
            <a:ext cx="731758" cy="8742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388" y="125413"/>
            <a:ext cx="8640762" cy="1143000"/>
          </a:xfrm>
        </p:spPr>
        <p:txBody>
          <a:bodyPr/>
          <a:lstStyle/>
          <a:p>
            <a:pPr eaLnBrk="1" hangingPunct="1">
              <a:defRPr/>
            </a:pPr>
            <a:r>
              <a:rPr lang="el-GR" sz="4200" b="1" dirty="0" smtClean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Βήματα Ιστότοπου και Σήματα</a:t>
            </a:r>
            <a:r>
              <a:rPr lang="en-GB" sz="4200" b="1" dirty="0" smtClean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 (1)</a:t>
            </a:r>
            <a:r>
              <a:rPr lang="el-GR" sz="4200" b="1" dirty="0" smtClean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1628775"/>
            <a:ext cx="8229600" cy="4525963"/>
          </a:xfrm>
        </p:spPr>
        <p:txBody>
          <a:bodyPr/>
          <a:lstStyle/>
          <a:p>
            <a:pPr eaLnBrk="1" hangingPunct="1">
              <a:defRPr/>
            </a:pPr>
            <a:r>
              <a:rPr lang="el-GR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Αρχική Σελίδα</a:t>
            </a:r>
          </a:p>
          <a:p>
            <a:pPr eaLnBrk="1" hangingPunct="1">
              <a:defRPr/>
            </a:pPr>
            <a:r>
              <a:rPr lang="el-GR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Εισαγωγή</a:t>
            </a:r>
          </a:p>
          <a:p>
            <a:pPr lvl="1" eaLnBrk="1" hangingPunct="1">
              <a:defRPr/>
            </a:pPr>
            <a:r>
              <a:rPr lang="el-GR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Το χωριό Παλιογέφυρο</a:t>
            </a:r>
          </a:p>
          <a:p>
            <a:pPr eaLnBrk="1" hangingPunct="1">
              <a:defRPr/>
            </a:pPr>
            <a:r>
              <a:rPr lang="el-GR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Πρόβλημα</a:t>
            </a:r>
          </a:p>
          <a:p>
            <a:pPr lvl="1" eaLnBrk="1" hangingPunct="1">
              <a:defRPr/>
            </a:pPr>
            <a:r>
              <a:rPr lang="el-GR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Ειδήσεις</a:t>
            </a:r>
          </a:p>
          <a:p>
            <a:pPr lvl="1" eaLnBrk="1" hangingPunct="1">
              <a:defRPr/>
            </a:pPr>
            <a:r>
              <a:rPr lang="el-GR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Εφημερίδες</a:t>
            </a:r>
          </a:p>
          <a:p>
            <a:pPr eaLnBrk="1" hangingPunct="1">
              <a:defRPr/>
            </a:pPr>
            <a:r>
              <a:rPr lang="el-GR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Αποστολή</a:t>
            </a:r>
          </a:p>
          <a:p>
            <a:pPr lvl="1" eaLnBrk="1" hangingPunct="1">
              <a:defRPr/>
            </a:pPr>
            <a:r>
              <a:rPr lang="el-GR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Επιστολή προς Επιστήμονες</a:t>
            </a:r>
          </a:p>
          <a:p>
            <a:pPr lvl="1" eaLnBrk="1" hangingPunct="1">
              <a:defRPr/>
            </a:pPr>
            <a:r>
              <a:rPr lang="el-GR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Οδηγίες Αποστολής</a:t>
            </a:r>
          </a:p>
        </p:txBody>
      </p:sp>
      <p:pic>
        <p:nvPicPr>
          <p:cNvPr id="4" name="Picture 6" descr="C:\Users\Maria Michaelidou\AppData\Local\Microsoft\Windows\Temporary Internet Files\Content.IE5\0ON4LQNX\MC900431617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1484784"/>
            <a:ext cx="936104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8" descr="C:\Users\Maria Michaelidou\AppData\Local\Microsoft\Windows\Temporary Internet Files\Content.IE5\KO9J2AMP\MC90043799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2204864"/>
            <a:ext cx="716641" cy="682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9" descr="C:\Users\Maria Michaelidou\AppData\Local\Microsoft\Windows\Temporary Internet Files\Content.IE5\E6HSQFEB\MC900433868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8074" y="2456722"/>
            <a:ext cx="900270" cy="900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C:\Users\Maria Michaelidou\AppData\Local\Microsoft\Windows\Temporary Internet Files\Content.IE5\0ON4LQNX\MC900431617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2546271"/>
            <a:ext cx="936104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8" descr="C:\Users\Maria Michaelidou\AppData\Local\Microsoft\Windows\Temporary Internet Files\Content.IE5\KO9J2AMP\MC90043799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6634" y="2605383"/>
            <a:ext cx="716641" cy="682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0" descr="C:\Users\Maria Michaelidou\AppData\Local\Microsoft\Windows\Temporary Internet Files\Content.IE5\1OCUFLR5\MC900434799[1]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150" y="3933056"/>
            <a:ext cx="637752" cy="637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 descr="C:\Users\Maria Michaelidou\AppData\Local\Microsoft\Windows\Temporary Internet Files\Content.IE5\E6HSQFEB\MC900433868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6138" y="3933055"/>
            <a:ext cx="637753" cy="6377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8" descr="C:\Users\Maria Michaelidou\AppData\Local\Microsoft\Windows\Temporary Internet Files\Content.IE5\KO9J2AMP\MC90043799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1364" y="3290133"/>
            <a:ext cx="674773" cy="642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8" descr="C:\Users\Maria Michaelidou\AppData\Local\Microsoft\Windows\Temporary Internet Files\Content.IE5\KO9J2AMP\MC90043799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3063" y="4575957"/>
            <a:ext cx="534454" cy="509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3" descr="C:\Users\Maria Michaelidou\AppData\Local\Microsoft\Windows\Temporary Internet Files\Content.IE5\E6HSQFEB\MC900433868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7517" y="4519439"/>
            <a:ext cx="637753" cy="6377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8" descr="C:\Users\Maria Michaelidou\AppData\Local\Microsoft\Windows\Temporary Internet Files\Content.IE5\KO9J2AMP\MC90043799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8831" y="5129664"/>
            <a:ext cx="484395" cy="461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5" descr="C:\Users\Maria Michaelidou\AppData\Local\Microsoft\Windows\Temporary Internet Files\Content.IE5\E6HSQFEB\MC900433868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3285" y="5085184"/>
            <a:ext cx="578019" cy="578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8" descr="C:\Users\Maria Michaelidou\AppData\Local\Microsoft\Windows\Temporary Internet Files\Content.IE5\KO9J2AMP\MC90043799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4610" y="5370411"/>
            <a:ext cx="619423" cy="590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17" descr="C:\Users\Maria Michaelidou\AppData\Local\Microsoft\Windows\Temporary Internet Files\Content.IE5\E6HSQFEB\MC900433868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5293459"/>
            <a:ext cx="739145" cy="739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8" descr="C:\Users\Maria Michaelidou\AppData\Local\Microsoft\Windows\Temporary Internet Files\Content.IE5\KO9J2AMP\MC90043799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0649" y="5960597"/>
            <a:ext cx="619423" cy="590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388" y="125413"/>
            <a:ext cx="8640762" cy="1143000"/>
          </a:xfrm>
        </p:spPr>
        <p:txBody>
          <a:bodyPr/>
          <a:lstStyle/>
          <a:p>
            <a:pPr eaLnBrk="1" hangingPunct="1">
              <a:defRPr/>
            </a:pPr>
            <a:r>
              <a:rPr lang="el-GR" sz="4200" b="1" dirty="0" smtClean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Βήματα Ιστότοπου και Σήματα (2)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7338"/>
            <a:ext cx="8229600" cy="4525962"/>
          </a:xfrm>
        </p:spPr>
        <p:txBody>
          <a:bodyPr/>
          <a:lstStyle/>
          <a:p>
            <a:pPr eaLnBrk="1" hangingPunct="1">
              <a:defRPr/>
            </a:pPr>
            <a:r>
              <a:rPr lang="el-GR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Διαδικασία</a:t>
            </a:r>
          </a:p>
          <a:p>
            <a:pPr lvl="1" eaLnBrk="1" hangingPunct="1">
              <a:defRPr/>
            </a:pPr>
            <a:r>
              <a:rPr lang="el-GR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Α’ Φάση</a:t>
            </a:r>
          </a:p>
          <a:p>
            <a:pPr lvl="1" eaLnBrk="1" hangingPunct="1">
              <a:defRPr/>
            </a:pPr>
            <a:r>
              <a:rPr lang="el-GR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Β’ Φάση</a:t>
            </a:r>
          </a:p>
          <a:p>
            <a:pPr lvl="2" eaLnBrk="1" hangingPunct="1">
              <a:defRPr/>
            </a:pPr>
            <a:r>
              <a:rPr lang="el-GR" b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Ομάδα Επιστημόνων Α’</a:t>
            </a:r>
          </a:p>
          <a:p>
            <a:pPr lvl="2" eaLnBrk="1" hangingPunct="1">
              <a:defRPr/>
            </a:pPr>
            <a:r>
              <a:rPr lang="el-GR" b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Ομάδα Επιστημόνων Β’</a:t>
            </a:r>
          </a:p>
          <a:p>
            <a:pPr lvl="2" eaLnBrk="1" hangingPunct="1">
              <a:defRPr/>
            </a:pPr>
            <a:r>
              <a:rPr lang="el-GR" b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Ομάδα Επιστημόνων Γ’</a:t>
            </a:r>
          </a:p>
          <a:p>
            <a:pPr lvl="2" eaLnBrk="1" hangingPunct="1">
              <a:defRPr/>
            </a:pPr>
            <a:r>
              <a:rPr lang="el-GR" b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Ομάδα Επιστημόνων Δ’</a:t>
            </a:r>
          </a:p>
          <a:p>
            <a:pPr lvl="1" eaLnBrk="1" hangingPunct="1">
              <a:defRPr/>
            </a:pPr>
            <a:r>
              <a:rPr lang="el-GR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Αποτελέσματα Έρευνας</a:t>
            </a:r>
          </a:p>
          <a:p>
            <a:pPr eaLnBrk="1" hangingPunct="1">
              <a:defRPr/>
            </a:pPr>
            <a:r>
              <a:rPr lang="el-GR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Αξιολόγηση</a:t>
            </a:r>
          </a:p>
          <a:p>
            <a:pPr eaLnBrk="1" hangingPunct="1">
              <a:defRPr/>
            </a:pPr>
            <a:r>
              <a:rPr lang="el-GR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Επικοινωνία</a:t>
            </a:r>
          </a:p>
        </p:txBody>
      </p:sp>
      <p:pic>
        <p:nvPicPr>
          <p:cNvPr id="4" name="Picture 8" descr="C:\Users\Maria Michaelidou\AppData\Local\Microsoft\Windows\Temporary Internet Files\Content.IE5\KO9J2AMP\MC90043799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1556792"/>
            <a:ext cx="619423" cy="590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9" descr="C:\Users\Maria Michaelidou\AppData\Local\Microsoft\Windows\Temporary Internet Files\Content.IE5\TSAL5U6N\MC900433934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51263" y="2063970"/>
            <a:ext cx="645740" cy="6449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8" descr="C:\Users\Maria Michaelidou\AppData\Local\Microsoft\Windows\Temporary Internet Files\Content.IE5\KO9J2AMP\MC90043799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204864"/>
            <a:ext cx="453452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9" descr="C:\Users\Maria Michaelidou\AppData\Local\Microsoft\Windows\Temporary Internet Files\Content.IE5\E6HSQFEB\MC900433868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5252" y="2146978"/>
            <a:ext cx="526011" cy="5260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2" descr="C:\Users\Maria Michaelidou\AppData\Local\Microsoft\Windows\Temporary Internet Files\Content.IE5\X7FDPIUF\MC900442020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0790" y="2132856"/>
            <a:ext cx="698016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C:\Users\Maria Michaelidou\AppData\Local\Microsoft\Windows\Temporary Internet Files\Content.IE5\KO9J2AMP\MC90043799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1272" y="2788437"/>
            <a:ext cx="453452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168" name="Group 7167"/>
          <p:cNvGrpSpPr/>
          <p:nvPr/>
        </p:nvGrpSpPr>
        <p:grpSpPr>
          <a:xfrm>
            <a:off x="5032059" y="3000074"/>
            <a:ext cx="1654110" cy="619198"/>
            <a:chOff x="5032059" y="3000074"/>
            <a:chExt cx="1654110" cy="619198"/>
          </a:xfrm>
        </p:grpSpPr>
        <p:pic>
          <p:nvPicPr>
            <p:cNvPr id="10" name="Picture 9" descr="C:\Users\Maria Michaelidou\AppData\Local\Microsoft\Windows\Temporary Internet Files\Content.IE5\TSAL5U6N\MC900433934[1].pn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6050912" y="3000074"/>
              <a:ext cx="635257" cy="619198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9" descr="C:\Users\Maria Michaelidou\AppData\Local\Microsoft\Windows\Temporary Internet Files\Content.IE5\E6HSQFEB\MC900433868[1]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46856" y="3066210"/>
              <a:ext cx="517472" cy="5050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8" descr="C:\Users\Maria Michaelidou\AppData\Local\Microsoft\Windows\Temporary Internet Files\Content.IE5\KO9J2AMP\MC900437990[1].wmf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32059" y="3121784"/>
              <a:ext cx="446090" cy="41479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4" name="Picture 13" descr="C:\Users\Maria Michaelidou\AppData\Local\Microsoft\Windows\Temporary Internet Files\Content.IE5\TSAL5U6N\MC900433934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22728" y="3484004"/>
            <a:ext cx="635257" cy="61919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9" descr="C:\Users\Maria Michaelidou\AppData\Local\Microsoft\Windows\Temporary Internet Files\Content.IE5\E6HSQFEB\MC900433868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8672" y="3550139"/>
            <a:ext cx="517472" cy="505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8" descr="C:\Users\Maria Michaelidou\AppData\Local\Microsoft\Windows\Temporary Internet Files\Content.IE5\KO9J2AMP\MC90043799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75" y="3605714"/>
            <a:ext cx="446090" cy="414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17" descr="C:\Users\Maria Michaelidou\AppData\Local\Microsoft\Windows\Temporary Internet Files\Content.IE5\TSAL5U6N\MC900433934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2160" y="3967934"/>
            <a:ext cx="635257" cy="61919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9" descr="C:\Users\Maria Michaelidou\AppData\Local\Microsoft\Windows\Temporary Internet Files\Content.IE5\E6HSQFEB\MC900433868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4034069"/>
            <a:ext cx="517472" cy="505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8" descr="C:\Users\Maria Michaelidou\AppData\Local\Microsoft\Windows\Temporary Internet Files\Content.IE5\KO9J2AMP\MC90043799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3307" y="4089644"/>
            <a:ext cx="446090" cy="414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1" descr="C:\Users\Maria Michaelidou\AppData\Local\Microsoft\Windows\Temporary Internet Files\Content.IE5\TSAL5U6N\MC900433934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2160" y="4451864"/>
            <a:ext cx="635257" cy="61919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9" descr="C:\Users\Maria Michaelidou\AppData\Local\Microsoft\Windows\Temporary Internet Files\Content.IE5\E6HSQFEB\MC900433868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4517999"/>
            <a:ext cx="517472" cy="505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8" descr="C:\Users\Maria Michaelidou\AppData\Local\Microsoft\Windows\Temporary Internet Files\Content.IE5\KO9J2AMP\MC90043799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3307" y="4573574"/>
            <a:ext cx="446090" cy="414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12" descr="C:\Users\Maria Michaelidou\AppData\Local\Microsoft\Windows\Temporary Internet Files\Content.IE5\X7FDPIUF\MC900442020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0128" y="5085184"/>
            <a:ext cx="698016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13" descr="C:\Users\Maria Michaelidou\AppData\Local\Microsoft\Windows\Temporary Internet Files\Content.IE5\11DD7C24\MC900297141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3312" y="5103050"/>
            <a:ext cx="762857" cy="511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15" descr="C:\Users\Maria Michaelidou\AppData\Local\Microsoft\Windows\Temporary Internet Files\Content.IE5\6PYDP9OO\MC900442098[1].wmf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8067"/>
          <a:stretch/>
        </p:blipFill>
        <p:spPr bwMode="auto">
          <a:xfrm>
            <a:off x="3347864" y="5417402"/>
            <a:ext cx="565720" cy="675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10000" b="90000" l="2308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6165229"/>
            <a:ext cx="648147" cy="6481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5255104" y="5664150"/>
            <a:ext cx="3471585" cy="1077218"/>
          </a:xfrm>
          <a:prstGeom prst="rect">
            <a:avLst/>
          </a:prstGeom>
          <a:solidFill>
            <a:schemeClr val="bg1"/>
          </a:solidFill>
          <a:ln w="57150">
            <a:solidFill>
              <a:srgbClr val="FF006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1600" dirty="0" smtClean="0">
                <a:latin typeface="+mn-lt"/>
                <a:ea typeface="Batang" pitchFamily="18" charset="-127"/>
              </a:rPr>
              <a:t>Οι </a:t>
            </a:r>
            <a:r>
              <a:rPr lang="el-GR" sz="1600" b="1" dirty="0" smtClean="0">
                <a:latin typeface="+mn-lt"/>
                <a:ea typeface="Batang" pitchFamily="18" charset="-127"/>
              </a:rPr>
              <a:t>οδηγίες</a:t>
            </a:r>
            <a:r>
              <a:rPr lang="el-GR" sz="1600" dirty="0" smtClean="0">
                <a:latin typeface="+mn-lt"/>
                <a:ea typeface="Batang" pitchFamily="18" charset="-127"/>
              </a:rPr>
              <a:t> για το τι πρέπει να υλοποιήσετε σε κάθε στάδιο του Ιστότοπου, δίνονται με </a:t>
            </a:r>
            <a:r>
              <a:rPr lang="el-GR" sz="1600" b="1" dirty="0" smtClean="0">
                <a:latin typeface="+mn-lt"/>
                <a:ea typeface="Batang" pitchFamily="18" charset="-127"/>
              </a:rPr>
              <a:t>μπλε πλάγια γράμματα </a:t>
            </a:r>
            <a:r>
              <a:rPr lang="el-GR" sz="1600" dirty="0" smtClean="0">
                <a:latin typeface="+mn-lt"/>
                <a:ea typeface="Batang" pitchFamily="18" charset="-127"/>
              </a:rPr>
              <a:t>στον Ιστότοπο! </a:t>
            </a:r>
            <a:endParaRPr lang="el-GR" sz="1600" dirty="0">
              <a:latin typeface="+mn-lt"/>
              <a:ea typeface="Batang" pitchFamily="18" charset="-127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210" y="3284984"/>
            <a:ext cx="8229600" cy="1143000"/>
          </a:xfrm>
        </p:spPr>
        <p:txBody>
          <a:bodyPr/>
          <a:lstStyle/>
          <a:p>
            <a:r>
              <a:rPr lang="el-GR" b="1" i="1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Καλή περιήγηση στον Ιστότοπο!!</a:t>
            </a:r>
            <a:endParaRPr lang="el-GR" b="1" i="1" dirty="0">
              <a:ln>
                <a:solidFill>
                  <a:srgbClr val="FF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04664"/>
            <a:ext cx="5760640" cy="135775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7504" y="25460"/>
            <a:ext cx="182133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6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Ιστότοπος:</a:t>
            </a:r>
            <a:endParaRPr lang="el-GR" sz="26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082197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sz="4800" b="1" dirty="0" smtClean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Αρχική Σελίδα</a:t>
            </a:r>
          </a:p>
        </p:txBody>
      </p:sp>
      <p:pic>
        <p:nvPicPr>
          <p:cNvPr id="8195" name="Picture 7" descr="http://www.clipartsfree.net/vector/small/paper-icon-34454_Clipart_Fre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455" t="6383" r="17252" b="9840"/>
          <a:stretch>
            <a:fillRect/>
          </a:stretch>
        </p:blipFill>
        <p:spPr bwMode="auto">
          <a:xfrm>
            <a:off x="971550" y="2492375"/>
            <a:ext cx="7058025" cy="3841750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96" name="TextBox 4"/>
          <p:cNvSpPr txBox="1">
            <a:spLocks noChangeArrowheads="1"/>
          </p:cNvSpPr>
          <p:nvPr/>
        </p:nvSpPr>
        <p:spPr bwMode="auto">
          <a:xfrm>
            <a:off x="1763713" y="2771775"/>
            <a:ext cx="57610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l-GR" b="1" dirty="0"/>
              <a:t>Μπορείτε να γράψετε εδώ σημειώσεις που θέλετε.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Σήματα:</a:t>
            </a:r>
          </a:p>
        </p:txBody>
      </p:sp>
      <p:pic>
        <p:nvPicPr>
          <p:cNvPr id="6" name="Picture 6" descr="C:\Users\Maria Michaelidou\AppData\Local\Microsoft\Windows\Temporary Internet Files\Content.IE5\0ON4LQNX\MC900431617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484784"/>
            <a:ext cx="936104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116632"/>
            <a:ext cx="8435975" cy="1143000"/>
          </a:xfrm>
        </p:spPr>
        <p:txBody>
          <a:bodyPr/>
          <a:lstStyle/>
          <a:p>
            <a:pPr eaLnBrk="1" hangingPunct="1">
              <a:defRPr/>
            </a:pPr>
            <a:r>
              <a:rPr lang="el-GR" sz="4600" b="1" dirty="0" smtClean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Εισαγωγή &amp;</a:t>
            </a:r>
            <a:br>
              <a:rPr lang="el-GR" sz="4600" b="1" dirty="0" smtClean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</a:br>
            <a:r>
              <a:rPr lang="el-GR" sz="4600" b="1" dirty="0" smtClean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Το χωριό Παλιογέφυρο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Σήματα:</a:t>
            </a:r>
          </a:p>
        </p:txBody>
      </p:sp>
      <p:pic>
        <p:nvPicPr>
          <p:cNvPr id="9220" name="Picture 7" descr="http://www.clipartsfree.net/vector/small/paper-icon-34454_Clipart_Fre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455" t="6383" r="17252" b="9840"/>
          <a:stretch>
            <a:fillRect/>
          </a:stretch>
        </p:blipFill>
        <p:spPr bwMode="auto">
          <a:xfrm>
            <a:off x="971550" y="2492375"/>
            <a:ext cx="7058025" cy="3841750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21" name="TextBox 4"/>
          <p:cNvSpPr txBox="1">
            <a:spLocks noChangeArrowheads="1"/>
          </p:cNvSpPr>
          <p:nvPr/>
        </p:nvSpPr>
        <p:spPr bwMode="auto">
          <a:xfrm>
            <a:off x="1763713" y="2771775"/>
            <a:ext cx="57610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l-GR" b="1" dirty="0"/>
              <a:t>Μπορείτε να γράψετε εδώ σημειώσεις που θέλετε.</a:t>
            </a:r>
          </a:p>
        </p:txBody>
      </p:sp>
      <p:pic>
        <p:nvPicPr>
          <p:cNvPr id="6" name="Picture 8" descr="C:\Users\Maria Michaelidou\AppData\Local\Microsoft\Windows\Temporary Internet Files\Content.IE5\KO9J2AMP\MC90043799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585124"/>
            <a:ext cx="716641" cy="682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9" descr="C:\Users\Maria Michaelidou\AppData\Local\Microsoft\Windows\Temporary Internet Files\Content.IE5\E6HSQFEB\MC900433868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1431069"/>
            <a:ext cx="900270" cy="900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Maria Michaelidou\AppData\Local\Microsoft\Windows\Temporary Internet Files\Content.IE5\0ON4LQNX\MC900431617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1520618"/>
            <a:ext cx="936104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l-GR" sz="4800" b="1" dirty="0" smtClean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Πρόβλημα</a:t>
            </a:r>
            <a:br>
              <a:rPr lang="el-GR" sz="4800" b="1" dirty="0" smtClean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</a:br>
            <a:r>
              <a:rPr lang="el-GR" sz="3200" b="1" dirty="0" smtClean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(Ειδήσεις, Εφημερίδα)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Σήματα:</a:t>
            </a:r>
          </a:p>
        </p:txBody>
      </p:sp>
      <p:pic>
        <p:nvPicPr>
          <p:cNvPr id="10244" name="Picture 7" descr="http://www.clipartsfree.net/vector/small/paper-icon-34454_Clipart_Fre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455" t="6383" r="17252" b="9840"/>
          <a:stretch>
            <a:fillRect/>
          </a:stretch>
        </p:blipFill>
        <p:spPr bwMode="auto">
          <a:xfrm>
            <a:off x="971550" y="2492375"/>
            <a:ext cx="7058025" cy="3841750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45" name="TextBox 4"/>
          <p:cNvSpPr txBox="1">
            <a:spLocks noChangeArrowheads="1"/>
          </p:cNvSpPr>
          <p:nvPr/>
        </p:nvSpPr>
        <p:spPr bwMode="auto">
          <a:xfrm>
            <a:off x="1763713" y="2771775"/>
            <a:ext cx="57610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l-GR" b="1" dirty="0"/>
              <a:t>Μπορείτε να γράψετε εδώ σημειώσεις που θέλετε.</a:t>
            </a:r>
          </a:p>
        </p:txBody>
      </p:sp>
      <p:pic>
        <p:nvPicPr>
          <p:cNvPr id="6" name="Picture 10" descr="C:\Users\Maria Michaelidou\AppData\Local\Microsoft\Windows\Temporary Internet Files\Content.IE5\1OCUFLR5\MC900434799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1526981"/>
            <a:ext cx="864794" cy="864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C:\Users\Maria Michaelidou\AppData\Local\Microsoft\Windows\Temporary Internet Files\Content.IE5\E6HSQFEB\MC900433868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0821" y="1526981"/>
            <a:ext cx="863575" cy="863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8" descr="C:\Users\Maria Michaelidou\AppData\Local\Microsoft\Windows\Temporary Internet Files\Content.IE5\KO9J2AMP\MC900437990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3977" y="1526981"/>
            <a:ext cx="823887" cy="784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5010</TotalTime>
  <Words>316</Words>
  <Application>Microsoft Office PowerPoint</Application>
  <PresentationFormat>On-screen Show (4:3)</PresentationFormat>
  <Paragraphs>89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Diseño predeterminado</vt:lpstr>
      <vt:lpstr>PowerPoint Presentation</vt:lpstr>
      <vt:lpstr>Γενικές Πληροφορίες</vt:lpstr>
      <vt:lpstr>Υπόμνημα Επεξήγησης Σημάτων</vt:lpstr>
      <vt:lpstr>Βήματα Ιστότοπου και Σήματα (1) </vt:lpstr>
      <vt:lpstr>Βήματα Ιστότοπου και Σήματα (2) </vt:lpstr>
      <vt:lpstr>Καλή περιήγηση στον Ιστότοπο!!</vt:lpstr>
      <vt:lpstr>Αρχική Σελίδα</vt:lpstr>
      <vt:lpstr>Εισαγωγή &amp; Το χωριό Παλιογέφυρο</vt:lpstr>
      <vt:lpstr>Πρόβλημα (Ειδήσεις, Εφημερίδα)</vt:lpstr>
      <vt:lpstr>Αποστολή (Επιστολή προς Επιστήμονες Οδηγίες Αποστολής)</vt:lpstr>
      <vt:lpstr>Διαδικασία</vt:lpstr>
      <vt:lpstr>Α’ Φάση</vt:lpstr>
      <vt:lpstr>Β’ Φάση Ομάδα Επιστημόνων__ (ανάλογα με ποια ομάδα αναλάβατε)</vt:lpstr>
      <vt:lpstr>Αποτέλεσμα Έρευνας (&amp; Επικοινωνία)</vt:lpstr>
      <vt:lpstr>Αξιολόγηση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Maria Michaelidou</cp:lastModifiedBy>
  <cp:revision>610</cp:revision>
  <dcterms:created xsi:type="dcterms:W3CDTF">2010-05-23T14:28:12Z</dcterms:created>
  <dcterms:modified xsi:type="dcterms:W3CDTF">2013-06-08T10:38:35Z</dcterms:modified>
</cp:coreProperties>
</file>